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4" r:id="rId5"/>
    <p:sldId id="260" r:id="rId6"/>
    <p:sldId id="287" r:id="rId7"/>
    <p:sldId id="279" r:id="rId8"/>
    <p:sldId id="280" r:id="rId9"/>
    <p:sldId id="281" r:id="rId10"/>
    <p:sldId id="288" r:id="rId11"/>
    <p:sldId id="262" r:id="rId12"/>
    <p:sldId id="289" r:id="rId13"/>
    <p:sldId id="290" r:id="rId14"/>
    <p:sldId id="282" r:id="rId15"/>
    <p:sldId id="283" r:id="rId16"/>
    <p:sldId id="263" r:id="rId17"/>
    <p:sldId id="291" r:id="rId18"/>
    <p:sldId id="292" r:id="rId19"/>
    <p:sldId id="293" r:id="rId20"/>
    <p:sldId id="261" r:id="rId21"/>
    <p:sldId id="284" r:id="rId22"/>
    <p:sldId id="258" r:id="rId23"/>
    <p:sldId id="285" r:id="rId24"/>
    <p:sldId id="259" r:id="rId25"/>
    <p:sldId id="286" r:id="rId26"/>
    <p:sldId id="294" r:id="rId27"/>
    <p:sldId id="27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C0BCBE"/>
    <a:srgbClr val="F2E2D2"/>
    <a:srgbClr val="369092"/>
    <a:srgbClr val="2786BB"/>
    <a:srgbClr val="C7D4CB"/>
    <a:srgbClr val="B9E4E5"/>
    <a:srgbClr val="DEB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sv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Evaluating the Credibility of Sources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207761" y="1776234"/>
            <a:ext cx="3915456" cy="2977751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General information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2068786" y="1781251"/>
            <a:ext cx="3993519" cy="2977751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Specific, focused information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207761" y="1776234"/>
            <a:ext cx="3915456" cy="2977751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General information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2068786" y="1781251"/>
            <a:ext cx="3993519" cy="2977751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Specific, focused information</a:t>
              </a:r>
            </a:p>
          </p:txBody>
        </p:sp>
      </p:grpSp>
      <p:pic>
        <p:nvPicPr>
          <p:cNvPr id="5" name="Graphic 4" descr="Badge Tick1">
            <a:extLst>
              <a:ext uri="{FF2B5EF4-FFF2-40B4-BE49-F238E27FC236}">
                <a16:creationId xmlns:a16="http://schemas.microsoft.com/office/drawing/2014/main" id="{1049A638-36B0-4CF5-B238-CDAC4F420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68783" y="17732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454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207761" y="1776234"/>
            <a:ext cx="3915456" cy="2977751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General information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2068786" y="1781251"/>
            <a:ext cx="3993519" cy="2977751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 w="38100">
              <a:solidFill>
                <a:srgbClr val="C0BCB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39740" y="4017481"/>
              <a:ext cx="1664514" cy="811392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Specific, focused information</a:t>
              </a:r>
            </a:p>
          </p:txBody>
        </p:sp>
      </p:grpSp>
      <p:pic>
        <p:nvPicPr>
          <p:cNvPr id="5" name="Graphic 4" descr="Badge Tick1">
            <a:extLst>
              <a:ext uri="{FF2B5EF4-FFF2-40B4-BE49-F238E27FC236}">
                <a16:creationId xmlns:a16="http://schemas.microsoft.com/office/drawing/2014/main" id="{1049A638-36B0-4CF5-B238-CDAC4F420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68783" y="1773285"/>
            <a:ext cx="914400" cy="914400"/>
          </a:xfrm>
          <a:prstGeom prst="rect">
            <a:avLst/>
          </a:prstGeom>
        </p:spPr>
      </p:pic>
      <p:pic>
        <p:nvPicPr>
          <p:cNvPr id="31" name="Graphic 30" descr="Badge Cross">
            <a:extLst>
              <a:ext uri="{FF2B5EF4-FFF2-40B4-BE49-F238E27FC236}">
                <a16:creationId xmlns:a16="http://schemas.microsoft.com/office/drawing/2014/main" id="{FBD0979B-F2FC-4813-8946-E1D202DF5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07761" y="17732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5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495062"/>
            <a:ext cx="3649769" cy="3790577"/>
            <a:chOff x="3531827" y="3599891"/>
            <a:chExt cx="2080340" cy="1646575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599891"/>
              <a:ext cx="1664514" cy="1646575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Published or updated in last 5 years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351121" y="2020737"/>
            <a:ext cx="4907280" cy="2742007"/>
            <a:chOff x="3725580" y="3624442"/>
            <a:chExt cx="2080340" cy="2508464"/>
          </a:xfrm>
          <a:solidFill>
            <a:srgbClr val="F2E2D2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420035"/>
              <a:ext cx="1617257" cy="69041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Current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9757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Relevant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929119" y="1531025"/>
            <a:ext cx="3649769" cy="3724594"/>
            <a:chOff x="3531827" y="3615513"/>
            <a:chExt cx="2080340" cy="1617913"/>
          </a:xfrm>
          <a:noFill/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ellipse">
              <a:avLst/>
            </a:prstGeom>
            <a:grpFill/>
            <a:ln w="3810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967085"/>
              <a:ext cx="1664514" cy="912187"/>
            </a:xfrm>
            <a:prstGeom prst="ellipse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Last 12 months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84C62E1-FED5-4403-B3FD-D3BB28CA546A}"/>
              </a:ext>
            </a:extLst>
          </p:cNvPr>
          <p:cNvGrpSpPr/>
          <p:nvPr/>
        </p:nvGrpSpPr>
        <p:grpSpPr>
          <a:xfrm>
            <a:off x="1503681" y="1492658"/>
            <a:ext cx="4785359" cy="1774959"/>
            <a:chOff x="3725580" y="3624442"/>
            <a:chExt cx="2080340" cy="2508464"/>
          </a:xfrm>
          <a:solidFill>
            <a:srgbClr val="F2E2D2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C7BB198-0304-4563-983F-AB448F795FEC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A74D8F8-C8BB-4D3C-940D-0958D2A01024}"/>
                </a:ext>
              </a:extLst>
            </p:cNvPr>
            <p:cNvSpPr txBox="1"/>
            <p:nvPr/>
          </p:nvSpPr>
          <p:spPr>
            <a:xfrm>
              <a:off x="3725580" y="4231957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Science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4AA87D-9630-4153-9582-858FA197A345}"/>
              </a:ext>
            </a:extLst>
          </p:cNvPr>
          <p:cNvGrpSpPr/>
          <p:nvPr/>
        </p:nvGrpSpPr>
        <p:grpSpPr>
          <a:xfrm>
            <a:off x="1503681" y="3550773"/>
            <a:ext cx="4785359" cy="1774959"/>
            <a:chOff x="3725580" y="3624442"/>
            <a:chExt cx="2080340" cy="2508464"/>
          </a:xfrm>
          <a:solidFill>
            <a:srgbClr val="F2E2D2"/>
          </a:solidFill>
        </p:grpSpPr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0ADBA96C-FDF1-4BB2-8092-1BFD0C6562C6}"/>
                </a:ext>
              </a:extLst>
            </p:cNvPr>
            <p:cNvSpPr/>
            <p:nvPr/>
          </p:nvSpPr>
          <p:spPr>
            <a:xfrm>
              <a:off x="3725580" y="3624442"/>
              <a:ext cx="2080340" cy="2508464"/>
            </a:xfrm>
            <a:prstGeom prst="rightArrow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35572A-B30A-4A4C-9925-CA572E733BD0}"/>
                </a:ext>
              </a:extLst>
            </p:cNvPr>
            <p:cNvSpPr txBox="1"/>
            <p:nvPr/>
          </p:nvSpPr>
          <p:spPr>
            <a:xfrm>
              <a:off x="3725580" y="4231957"/>
              <a:ext cx="1617257" cy="106657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Technology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1820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37360" y="1318512"/>
            <a:ext cx="3840479" cy="1949106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Expert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37360" y="1318512"/>
            <a:ext cx="3840479" cy="1949106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Expert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08E013C-A423-499D-904F-D47B7D73C484}"/>
              </a:ext>
            </a:extLst>
          </p:cNvPr>
          <p:cNvSpPr txBox="1"/>
          <p:nvPr/>
        </p:nvSpPr>
        <p:spPr>
          <a:xfrm>
            <a:off x="1961484" y="4320109"/>
            <a:ext cx="3392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Training and Education</a:t>
            </a:r>
          </a:p>
        </p:txBody>
      </p:sp>
      <p:sp>
        <p:nvSpPr>
          <p:cNvPr id="32" name="Callout: Up Arrow 31">
            <a:extLst>
              <a:ext uri="{FF2B5EF4-FFF2-40B4-BE49-F238E27FC236}">
                <a16:creationId xmlns:a16="http://schemas.microsoft.com/office/drawing/2014/main" id="{DDD1BB6F-AFCA-4B44-B135-486148C884D0}"/>
              </a:ext>
            </a:extLst>
          </p:cNvPr>
          <p:cNvSpPr/>
          <p:nvPr/>
        </p:nvSpPr>
        <p:spPr>
          <a:xfrm>
            <a:off x="1737359" y="3434265"/>
            <a:ext cx="3840480" cy="2085795"/>
          </a:xfrm>
          <a:prstGeom prst="upArrowCallou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8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37360" y="1318512"/>
            <a:ext cx="3840479" cy="1949106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Expert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C106519-9104-4F38-ABFB-D7D7A2685B92}"/>
              </a:ext>
            </a:extLst>
          </p:cNvPr>
          <p:cNvGrpSpPr/>
          <p:nvPr/>
        </p:nvGrpSpPr>
        <p:grpSpPr>
          <a:xfrm>
            <a:off x="6614162" y="1318512"/>
            <a:ext cx="3840478" cy="1949106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63BCBE-8793-4E0B-8241-1660901DC9E4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A241CB7-3768-438D-AA18-D01A5877E101}"/>
                </a:ext>
              </a:extLst>
            </p:cNvPr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Professional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08E013C-A423-499D-904F-D47B7D73C484}"/>
              </a:ext>
            </a:extLst>
          </p:cNvPr>
          <p:cNvSpPr txBox="1"/>
          <p:nvPr/>
        </p:nvSpPr>
        <p:spPr>
          <a:xfrm>
            <a:off x="1961484" y="4320109"/>
            <a:ext cx="3392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Training and Education</a:t>
            </a:r>
          </a:p>
        </p:txBody>
      </p:sp>
      <p:sp>
        <p:nvSpPr>
          <p:cNvPr id="32" name="Callout: Up Arrow 31">
            <a:extLst>
              <a:ext uri="{FF2B5EF4-FFF2-40B4-BE49-F238E27FC236}">
                <a16:creationId xmlns:a16="http://schemas.microsoft.com/office/drawing/2014/main" id="{DDD1BB6F-AFCA-4B44-B135-486148C884D0}"/>
              </a:ext>
            </a:extLst>
          </p:cNvPr>
          <p:cNvSpPr/>
          <p:nvPr/>
        </p:nvSpPr>
        <p:spPr>
          <a:xfrm>
            <a:off x="1737359" y="3434265"/>
            <a:ext cx="3840480" cy="2085795"/>
          </a:xfrm>
          <a:prstGeom prst="upArrowCallou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21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37360" y="1318512"/>
            <a:ext cx="3840479" cy="1949106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Expert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C106519-9104-4F38-ABFB-D7D7A2685B92}"/>
              </a:ext>
            </a:extLst>
          </p:cNvPr>
          <p:cNvGrpSpPr/>
          <p:nvPr/>
        </p:nvGrpSpPr>
        <p:grpSpPr>
          <a:xfrm>
            <a:off x="6614162" y="1318512"/>
            <a:ext cx="3840478" cy="1949106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63BCBE-8793-4E0B-8241-1660901DC9E4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A241CB7-3768-438D-AA18-D01A5877E101}"/>
                </a:ext>
              </a:extLst>
            </p:cNvPr>
            <p:cNvSpPr txBox="1"/>
            <p:nvPr/>
          </p:nvSpPr>
          <p:spPr>
            <a:xfrm>
              <a:off x="1357203" y="4115231"/>
              <a:ext cx="1664514" cy="626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Professional</a:t>
              </a:r>
            </a:p>
          </p:txBody>
        </p:sp>
      </p:grpSp>
      <p:sp>
        <p:nvSpPr>
          <p:cNvPr id="31" name="Callout: Up Arrow 30">
            <a:extLst>
              <a:ext uri="{FF2B5EF4-FFF2-40B4-BE49-F238E27FC236}">
                <a16:creationId xmlns:a16="http://schemas.microsoft.com/office/drawing/2014/main" id="{63A9DD6A-7175-4F85-9138-6D8F6D7E3554}"/>
              </a:ext>
            </a:extLst>
          </p:cNvPr>
          <p:cNvSpPr/>
          <p:nvPr/>
        </p:nvSpPr>
        <p:spPr>
          <a:xfrm>
            <a:off x="6614162" y="3434264"/>
            <a:ext cx="3840480" cy="2085795"/>
          </a:xfrm>
          <a:prstGeom prst="upArrowCallou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E013C-A423-499D-904F-D47B7D73C484}"/>
              </a:ext>
            </a:extLst>
          </p:cNvPr>
          <p:cNvSpPr txBox="1"/>
          <p:nvPr/>
        </p:nvSpPr>
        <p:spPr>
          <a:xfrm>
            <a:off x="1961484" y="4320109"/>
            <a:ext cx="33922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Training and Education</a:t>
            </a:r>
          </a:p>
        </p:txBody>
      </p:sp>
      <p:sp>
        <p:nvSpPr>
          <p:cNvPr id="32" name="Callout: Up Arrow 31">
            <a:extLst>
              <a:ext uri="{FF2B5EF4-FFF2-40B4-BE49-F238E27FC236}">
                <a16:creationId xmlns:a16="http://schemas.microsoft.com/office/drawing/2014/main" id="{DDD1BB6F-AFCA-4B44-B135-486148C884D0}"/>
              </a:ext>
            </a:extLst>
          </p:cNvPr>
          <p:cNvSpPr/>
          <p:nvPr/>
        </p:nvSpPr>
        <p:spPr>
          <a:xfrm>
            <a:off x="1737359" y="3434265"/>
            <a:ext cx="3840480" cy="2085795"/>
          </a:xfrm>
          <a:prstGeom prst="upArrowCallou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7E7A3D3-A14B-48E0-A02E-2005643C3CEB}"/>
              </a:ext>
            </a:extLst>
          </p:cNvPr>
          <p:cNvSpPr txBox="1"/>
          <p:nvPr/>
        </p:nvSpPr>
        <p:spPr>
          <a:xfrm>
            <a:off x="6838285" y="4477161"/>
            <a:ext cx="33922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Experience</a:t>
            </a:r>
          </a:p>
        </p:txBody>
      </p:sp>
    </p:spTree>
    <p:extLst>
      <p:ext uri="{BB962C8B-B14F-4D97-AF65-F5344CB8AC3E}">
        <p14:creationId xmlns:p14="http://schemas.microsoft.com/office/powerpoint/2010/main" val="3528868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Websites</a:t>
              </a: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B2871E-47DE-4FB5-9175-166DE9E1D9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462520"/>
              </p:ext>
            </p:extLst>
          </p:nvPr>
        </p:nvGraphicFramePr>
        <p:xfrm>
          <a:off x="24892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9EE8DB41-0AB5-4B55-ADCC-D4512B84B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128729"/>
              </p:ext>
            </p:extLst>
          </p:nvPr>
        </p:nvGraphicFramePr>
        <p:xfrm>
          <a:off x="2489200" y="4206130"/>
          <a:ext cx="3606800" cy="13512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351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/>
                        <a:t>.</a:t>
                      </a:r>
                      <a:r>
                        <a:rPr lang="en-US" sz="2800" b="0" dirty="0" err="1"/>
                        <a:t>edu</a:t>
                      </a:r>
                      <a:r>
                        <a:rPr lang="en-US" sz="2800" b="0" dirty="0"/>
                        <a:t> or .gov</a:t>
                      </a:r>
                    </a:p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rgbClr val="C7D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91F5127-BB76-44A6-ACB2-A1E4611AB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931720"/>
              </p:ext>
            </p:extLst>
          </p:nvPr>
        </p:nvGraphicFramePr>
        <p:xfrm>
          <a:off x="6096000" y="3139824"/>
          <a:ext cx="3606800" cy="10675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0675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Not as credible</a:t>
                      </a:r>
                    </a:p>
                    <a:p>
                      <a:endParaRPr lang="en-US" dirty="0"/>
                    </a:p>
                  </a:txBody>
                  <a:tcPr anchor="b"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F7CA49B-383B-4A14-BB80-9D5F6A6C4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519551"/>
              </p:ext>
            </p:extLst>
          </p:nvPr>
        </p:nvGraphicFramePr>
        <p:xfrm>
          <a:off x="6096000" y="4206130"/>
          <a:ext cx="3606800" cy="1351280"/>
        </p:xfrm>
        <a:graphic>
          <a:graphicData uri="http://schemas.openxmlformats.org/drawingml/2006/table">
            <a:tbl>
              <a:tblPr/>
              <a:tblGrid>
                <a:gridCol w="3606800">
                  <a:extLst>
                    <a:ext uri="{9D8B030D-6E8A-4147-A177-3AD203B41FA5}">
                      <a16:colId xmlns:a16="http://schemas.microsoft.com/office/drawing/2014/main" val="425521952"/>
                    </a:ext>
                  </a:extLst>
                </a:gridCol>
              </a:tblGrid>
              <a:tr h="1351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/>
                        <a:t>.com or .org</a:t>
                      </a:r>
                    </a:p>
                    <a:p>
                      <a:endParaRPr lang="en-US" dirty="0"/>
                    </a:p>
                  </a:txBody>
                  <a:tcPr>
                    <a:lnL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L>
                    <a:lnR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R>
                    <a:lnT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T>
                    <a:lnB w="38100" cmpd="sng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085595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921C3CC-E30A-4EDD-8451-CB0C0FD50B31}"/>
              </a:ext>
            </a:extLst>
          </p:cNvPr>
          <p:cNvCxnSpPr>
            <a:cxnSpLocks/>
          </p:cNvCxnSpPr>
          <p:nvPr/>
        </p:nvCxnSpPr>
        <p:spPr>
          <a:xfrm flipH="1">
            <a:off x="4277360" y="2418080"/>
            <a:ext cx="1107440" cy="56897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A6781EE-ED49-49AE-837F-12E97D3A0F88}"/>
              </a:ext>
            </a:extLst>
          </p:cNvPr>
          <p:cNvCxnSpPr>
            <a:cxnSpLocks/>
          </p:cNvCxnSpPr>
          <p:nvPr/>
        </p:nvCxnSpPr>
        <p:spPr>
          <a:xfrm>
            <a:off x="6797843" y="2411826"/>
            <a:ext cx="894080" cy="622357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Credible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1E0843B0-8ED2-42AB-ABD3-F5A03FECB40A}"/>
              </a:ext>
            </a:extLst>
          </p:cNvPr>
          <p:cNvSpPr/>
          <p:nvPr/>
        </p:nvSpPr>
        <p:spPr>
          <a:xfrm>
            <a:off x="1451728" y="1846822"/>
            <a:ext cx="9822730" cy="3130526"/>
          </a:xfrm>
          <a:prstGeom prst="upArrowCallout">
            <a:avLst/>
          </a:prstGeom>
          <a:noFill/>
          <a:ln w="38100" cap="flat">
            <a:solidFill>
              <a:srgbClr val="627981"/>
            </a:solidFill>
            <a:bevel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822730"/>
                      <a:gd name="connsiteY0" fmla="*/ 1096404 h 3130526"/>
                      <a:gd name="connsiteX1" fmla="*/ 4520049 w 9822730"/>
                      <a:gd name="connsiteY1" fmla="*/ 1096404 h 3130526"/>
                      <a:gd name="connsiteX2" fmla="*/ 4520049 w 9822730"/>
                      <a:gd name="connsiteY2" fmla="*/ 782632 h 3130526"/>
                      <a:gd name="connsiteX3" fmla="*/ 4128734 w 9822730"/>
                      <a:gd name="connsiteY3" fmla="*/ 782632 h 3130526"/>
                      <a:gd name="connsiteX4" fmla="*/ 4911365 w 9822730"/>
                      <a:gd name="connsiteY4" fmla="*/ 0 h 3130526"/>
                      <a:gd name="connsiteX5" fmla="*/ 5693997 w 9822730"/>
                      <a:gd name="connsiteY5" fmla="*/ 782632 h 3130526"/>
                      <a:gd name="connsiteX6" fmla="*/ 5302681 w 9822730"/>
                      <a:gd name="connsiteY6" fmla="*/ 782632 h 3130526"/>
                      <a:gd name="connsiteX7" fmla="*/ 5302681 w 9822730"/>
                      <a:gd name="connsiteY7" fmla="*/ 1096404 h 3130526"/>
                      <a:gd name="connsiteX8" fmla="*/ 9822730 w 9822730"/>
                      <a:gd name="connsiteY8" fmla="*/ 1096404 h 3130526"/>
                      <a:gd name="connsiteX9" fmla="*/ 9822730 w 9822730"/>
                      <a:gd name="connsiteY9" fmla="*/ 3130526 h 3130526"/>
                      <a:gd name="connsiteX10" fmla="*/ 0 w 9822730"/>
                      <a:gd name="connsiteY10" fmla="*/ 3130526 h 3130526"/>
                      <a:gd name="connsiteX11" fmla="*/ 0 w 9822730"/>
                      <a:gd name="connsiteY11" fmla="*/ 1096404 h 31305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822730" h="3130526" extrusionOk="0">
                        <a:moveTo>
                          <a:pt x="0" y="1096404"/>
                        </a:moveTo>
                        <a:cubicBezTo>
                          <a:pt x="2171534" y="1215049"/>
                          <a:pt x="3976381" y="1212416"/>
                          <a:pt x="4520049" y="1096404"/>
                        </a:cubicBezTo>
                        <a:cubicBezTo>
                          <a:pt x="4536640" y="1023750"/>
                          <a:pt x="4544930" y="826895"/>
                          <a:pt x="4520049" y="782632"/>
                        </a:cubicBezTo>
                        <a:cubicBezTo>
                          <a:pt x="4406263" y="762378"/>
                          <a:pt x="4278074" y="775023"/>
                          <a:pt x="4128734" y="782632"/>
                        </a:cubicBezTo>
                        <a:cubicBezTo>
                          <a:pt x="4491459" y="464103"/>
                          <a:pt x="4765470" y="214098"/>
                          <a:pt x="4911365" y="0"/>
                        </a:cubicBezTo>
                        <a:cubicBezTo>
                          <a:pt x="5049585" y="114534"/>
                          <a:pt x="5381371" y="519329"/>
                          <a:pt x="5693997" y="782632"/>
                        </a:cubicBezTo>
                        <a:cubicBezTo>
                          <a:pt x="5625763" y="772376"/>
                          <a:pt x="5427225" y="765734"/>
                          <a:pt x="5302681" y="782632"/>
                        </a:cubicBezTo>
                        <a:cubicBezTo>
                          <a:pt x="5328803" y="927275"/>
                          <a:pt x="5293312" y="1013045"/>
                          <a:pt x="5302681" y="1096404"/>
                        </a:cubicBezTo>
                        <a:cubicBezTo>
                          <a:pt x="6423526" y="1057823"/>
                          <a:pt x="8314454" y="1159745"/>
                          <a:pt x="9822730" y="1096404"/>
                        </a:cubicBezTo>
                        <a:cubicBezTo>
                          <a:pt x="9984927" y="1803864"/>
                          <a:pt x="9894892" y="2752779"/>
                          <a:pt x="9822730" y="3130526"/>
                        </a:cubicBezTo>
                        <a:cubicBezTo>
                          <a:pt x="7786709" y="2999572"/>
                          <a:pt x="2268954" y="3086952"/>
                          <a:pt x="0" y="3130526"/>
                        </a:cubicBezTo>
                        <a:cubicBezTo>
                          <a:pt x="-80982" y="2133965"/>
                          <a:pt x="-72255" y="1900620"/>
                          <a:pt x="0" y="1096404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11D141-8253-43B2-949E-FDF65BDB6DFE}"/>
              </a:ext>
            </a:extLst>
          </p:cNvPr>
          <p:cNvSpPr txBox="1"/>
          <p:nvPr/>
        </p:nvSpPr>
        <p:spPr>
          <a:xfrm>
            <a:off x="3314019" y="3688080"/>
            <a:ext cx="6098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Help support conclusions of writing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279122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Conflict of interest</a:t>
              </a:r>
            </a:p>
          </p:txBody>
        </p:sp>
      </p:grpSp>
      <p:sp>
        <p:nvSpPr>
          <p:cNvPr id="17" name="Callout: Up Arrow 16">
            <a:extLst>
              <a:ext uri="{FF2B5EF4-FFF2-40B4-BE49-F238E27FC236}">
                <a16:creationId xmlns:a16="http://schemas.microsoft.com/office/drawing/2014/main" id="{CBFCDF68-8A05-4D0B-B285-D425B0166077}"/>
              </a:ext>
            </a:extLst>
          </p:cNvPr>
          <p:cNvSpPr/>
          <p:nvPr/>
        </p:nvSpPr>
        <p:spPr>
          <a:xfrm>
            <a:off x="1524001" y="2820983"/>
            <a:ext cx="9144000" cy="2085795"/>
          </a:xfrm>
          <a:prstGeom prst="upArrowCallou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6817B8-CE34-49CC-BB74-C93F136E451E}"/>
              </a:ext>
            </a:extLst>
          </p:cNvPr>
          <p:cNvSpPr txBox="1"/>
          <p:nvPr/>
        </p:nvSpPr>
        <p:spPr>
          <a:xfrm>
            <a:off x="2438400" y="3982853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To make money rather than inform</a:t>
            </a:r>
          </a:p>
        </p:txBody>
      </p:sp>
    </p:spTree>
    <p:extLst>
      <p:ext uri="{BB962C8B-B14F-4D97-AF65-F5344CB8AC3E}">
        <p14:creationId xmlns:p14="http://schemas.microsoft.com/office/powerpoint/2010/main" val="754205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2786B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EE5A964-0E59-42AE-921E-1D2F4C895E4C}"/>
              </a:ext>
            </a:extLst>
          </p:cNvPr>
          <p:cNvSpPr/>
          <p:nvPr/>
        </p:nvSpPr>
        <p:spPr>
          <a:xfrm>
            <a:off x="2966720" y="3115852"/>
            <a:ext cx="6258560" cy="1679668"/>
          </a:xfrm>
          <a:prstGeom prst="rect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B78EC9-F006-482C-832D-9204E34BC4CD}"/>
              </a:ext>
            </a:extLst>
          </p:cNvPr>
          <p:cNvSpPr txBox="1"/>
          <p:nvPr/>
        </p:nvSpPr>
        <p:spPr>
          <a:xfrm>
            <a:off x="3520439" y="3720936"/>
            <a:ext cx="5151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Lists other credible sources</a:t>
            </a: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966720" y="1451255"/>
            <a:ext cx="6258560" cy="1363045"/>
            <a:chOff x="1906953" y="1849761"/>
            <a:chExt cx="5443662" cy="693935"/>
          </a:xfrm>
          <a:solidFill>
            <a:srgbClr val="2786B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down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3" y="1950821"/>
              <a:ext cx="5274381" cy="2663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Credible source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1C2B6C8-4A8C-4ACA-8D16-64A838F8A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210990"/>
              </p:ext>
            </p:extLst>
          </p:nvPr>
        </p:nvGraphicFramePr>
        <p:xfrm>
          <a:off x="3058160" y="3048000"/>
          <a:ext cx="3037840" cy="1239520"/>
        </p:xfrm>
        <a:graphic>
          <a:graphicData uri="http://schemas.openxmlformats.org/drawingml/2006/table">
            <a:tbl>
              <a:tblPr/>
              <a:tblGrid>
                <a:gridCol w="3037840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Text</a:t>
                      </a:r>
                    </a:p>
                  </a:txBody>
                  <a:tcPr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46D3558F-D02A-4795-BAD6-4EA62B433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487262"/>
              </p:ext>
            </p:extLst>
          </p:nvPr>
        </p:nvGraphicFramePr>
        <p:xfrm>
          <a:off x="3068321" y="4287520"/>
          <a:ext cx="3017517" cy="1239520"/>
        </p:xfrm>
        <a:graphic>
          <a:graphicData uri="http://schemas.openxmlformats.org/drawingml/2006/table">
            <a:tbl>
              <a:tblPr/>
              <a:tblGrid>
                <a:gridCol w="3017517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Works Cited</a:t>
                      </a:r>
                    </a:p>
                  </a:txBody>
                  <a:tcPr marL="274320"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69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47BA218-0E57-4BB6-B9FD-522CB474B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101663"/>
              </p:ext>
            </p:extLst>
          </p:nvPr>
        </p:nvGraphicFramePr>
        <p:xfrm>
          <a:off x="6116324" y="3048000"/>
          <a:ext cx="3011644" cy="1239520"/>
        </p:xfrm>
        <a:graphic>
          <a:graphicData uri="http://schemas.openxmlformats.org/drawingml/2006/table">
            <a:tbl>
              <a:tblPr/>
              <a:tblGrid>
                <a:gridCol w="3011644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Website</a:t>
                      </a:r>
                    </a:p>
                  </a:txBody>
                  <a:tcPr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E1B34A9-2A0E-45F4-8FD3-837B2FDDD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090136"/>
              </p:ext>
            </p:extLst>
          </p:nvPr>
        </p:nvGraphicFramePr>
        <p:xfrm>
          <a:off x="6110451" y="4287520"/>
          <a:ext cx="3017517" cy="1239520"/>
        </p:xfrm>
        <a:graphic>
          <a:graphicData uri="http://schemas.openxmlformats.org/drawingml/2006/table">
            <a:tbl>
              <a:tblPr/>
              <a:tblGrid>
                <a:gridCol w="3017517">
                  <a:extLst>
                    <a:ext uri="{9D8B030D-6E8A-4147-A177-3AD203B41FA5}">
                      <a16:colId xmlns:a16="http://schemas.microsoft.com/office/drawing/2014/main" val="3058790003"/>
                    </a:ext>
                  </a:extLst>
                </a:gridCol>
              </a:tblGrid>
              <a:tr h="1239520"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Hyperlinks</a:t>
                      </a:r>
                    </a:p>
                  </a:txBody>
                  <a:tcPr marL="274320" marB="274320" anchor="b">
                    <a:lnL w="38100" cmpd="sng">
                      <a:solidFill>
                        <a:schemeClr val="bg1"/>
                      </a:solidFill>
                      <a:prstDash val="solid"/>
                    </a:lnL>
                    <a:lnR w="38100" cmpd="sng">
                      <a:solidFill>
                        <a:schemeClr val="bg1"/>
                      </a:solidFill>
                      <a:prstDash val="solid"/>
                    </a:lnR>
                    <a:lnT w="38100" cmpd="sng">
                      <a:solidFill>
                        <a:schemeClr val="bg1"/>
                      </a:solidFill>
                      <a:prstDash val="solid"/>
                    </a:lnT>
                    <a:lnB w="381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69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29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067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rrow: Right 46">
            <a:extLst>
              <a:ext uri="{FF2B5EF4-FFF2-40B4-BE49-F238E27FC236}">
                <a16:creationId xmlns:a16="http://schemas.microsoft.com/office/drawing/2014/main" id="{F9B26DE3-B3E8-45BD-A221-1100EFB89C2D}"/>
              </a:ext>
            </a:extLst>
          </p:cNvPr>
          <p:cNvSpPr/>
          <p:nvPr/>
        </p:nvSpPr>
        <p:spPr>
          <a:xfrm rot="8982021">
            <a:off x="7592799" y="3146664"/>
            <a:ext cx="1634172" cy="949312"/>
          </a:xfrm>
          <a:prstGeom prst="rightArrow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275B5B76-EAF7-4AC3-807D-3700A1DB1148}"/>
              </a:ext>
            </a:extLst>
          </p:cNvPr>
          <p:cNvSpPr/>
          <p:nvPr/>
        </p:nvSpPr>
        <p:spPr>
          <a:xfrm rot="5400000">
            <a:off x="5278013" y="2001538"/>
            <a:ext cx="1634172" cy="949312"/>
          </a:xfrm>
          <a:prstGeom prst="rightArrow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D1CE84C-40DA-419F-8725-9C415CB7DD3C}"/>
              </a:ext>
            </a:extLst>
          </p:cNvPr>
          <p:cNvSpPr/>
          <p:nvPr/>
        </p:nvSpPr>
        <p:spPr>
          <a:xfrm rot="1451020">
            <a:off x="2983033" y="3200990"/>
            <a:ext cx="1634172" cy="949312"/>
          </a:xfrm>
          <a:prstGeom prst="rightArrow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Source Material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524001" y="2380241"/>
            <a:ext cx="2113279" cy="1287513"/>
            <a:chOff x="1906953" y="5090779"/>
            <a:chExt cx="5443662" cy="693935"/>
          </a:xfrm>
          <a:solidFill>
            <a:srgbClr val="369092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4" y="5227239"/>
              <a:ext cx="5274381" cy="262675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Plagiarized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A658CF3-EE54-477B-8B9D-099437333F43}"/>
              </a:ext>
            </a:extLst>
          </p:cNvPr>
          <p:cNvGrpSpPr/>
          <p:nvPr/>
        </p:nvGrpSpPr>
        <p:grpSpPr>
          <a:xfrm>
            <a:off x="5038459" y="1218148"/>
            <a:ext cx="2113279" cy="1287513"/>
            <a:chOff x="1906953" y="5090779"/>
            <a:chExt cx="5443662" cy="693935"/>
          </a:xfrm>
          <a:solidFill>
            <a:srgbClr val="369092"/>
          </a:solidFill>
        </p:grpSpPr>
        <p:sp>
          <p:nvSpPr>
            <p:cNvPr id="24" name="Rectangle 40">
              <a:extLst>
                <a:ext uri="{FF2B5EF4-FFF2-40B4-BE49-F238E27FC236}">
                  <a16:creationId xmlns:a16="http://schemas.microsoft.com/office/drawing/2014/main" id="{A2974001-2C2C-4E86-9EE5-52E6096E283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8B8B49E-54B3-43B4-9858-9E9E3448BF1B}"/>
                </a:ext>
              </a:extLst>
            </p:cNvPr>
            <p:cNvSpPr txBox="1"/>
            <p:nvPr/>
          </p:nvSpPr>
          <p:spPr>
            <a:xfrm>
              <a:off x="1967835" y="5227239"/>
              <a:ext cx="5274382" cy="31200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Unreliable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B630519-E0F0-443A-B434-843283204CAD}"/>
              </a:ext>
            </a:extLst>
          </p:cNvPr>
          <p:cNvGrpSpPr/>
          <p:nvPr/>
        </p:nvGrpSpPr>
        <p:grpSpPr>
          <a:xfrm>
            <a:off x="8554719" y="2385585"/>
            <a:ext cx="2113280" cy="1287513"/>
            <a:chOff x="1906950" y="5090779"/>
            <a:chExt cx="5443665" cy="693935"/>
          </a:xfrm>
          <a:solidFill>
            <a:srgbClr val="369092"/>
          </a:solidFill>
        </p:grpSpPr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16090C25-575D-4AA5-9DD4-DC81AAF29B56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3EC4A6D-093B-4F7A-A225-21C33FEB1245}"/>
                </a:ext>
              </a:extLst>
            </p:cNvPr>
            <p:cNvSpPr txBox="1"/>
            <p:nvPr/>
          </p:nvSpPr>
          <p:spPr>
            <a:xfrm>
              <a:off x="1906950" y="5150395"/>
              <a:ext cx="5274382" cy="56894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Too </a:t>
              </a:r>
            </a:p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General</a:t>
              </a: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1FACDD7E-77E9-44CB-9167-580650A803DD}"/>
              </a:ext>
            </a:extLst>
          </p:cNvPr>
          <p:cNvSpPr/>
          <p:nvPr/>
        </p:nvSpPr>
        <p:spPr>
          <a:xfrm>
            <a:off x="4517777" y="3399479"/>
            <a:ext cx="3156445" cy="2026846"/>
          </a:xfrm>
          <a:prstGeom prst="ellipse">
            <a:avLst/>
          </a:prstGeom>
          <a:noFill/>
          <a:ln w="381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313B16-5A06-47D9-B56B-D785445138F3}"/>
              </a:ext>
            </a:extLst>
          </p:cNvPr>
          <p:cNvSpPr txBox="1"/>
          <p:nvPr/>
        </p:nvSpPr>
        <p:spPr>
          <a:xfrm>
            <a:off x="5253440" y="3802691"/>
            <a:ext cx="1685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Lack of Sources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49" y="1380263"/>
            <a:ext cx="3604368" cy="1855389"/>
            <a:chOff x="1149291" y="1753237"/>
            <a:chExt cx="2080340" cy="1617913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27689" y="2097284"/>
              <a:ext cx="1523541" cy="92044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Look for potential </a:t>
              </a:r>
              <a:r>
                <a:rPr lang="en-US" sz="2200" b="1" dirty="0">
                  <a:solidFill>
                    <a:schemeClr val="bg1"/>
                  </a:solidFill>
                </a:rPr>
                <a:t>bias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47" y="3482030"/>
            <a:ext cx="3604368" cy="1755460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73990" y="3900687"/>
              <a:ext cx="1841317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Check credentials of the </a:t>
              </a:r>
              <a:r>
                <a:rPr lang="en-US" sz="2200" b="1" dirty="0"/>
                <a:t>author or organization</a:t>
              </a:r>
              <a:endParaRPr lang="en-US" sz="2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1" y="3480015"/>
            <a:ext cx="3604367" cy="1755458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43487" y="3949562"/>
              <a:ext cx="1457019" cy="97284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Research credibility of </a:t>
              </a:r>
              <a:r>
                <a:rPr lang="en-US" sz="2200" b="1" dirty="0">
                  <a:solidFill>
                    <a:schemeClr val="bg1"/>
                  </a:solidFill>
                </a:rPr>
                <a:t>material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396975"/>
            <a:ext cx="3604368" cy="1807227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72081" y="2091657"/>
              <a:ext cx="1999832" cy="9449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Make sure information is </a:t>
              </a:r>
              <a:r>
                <a:rPr lang="en-US" sz="2200" b="1" dirty="0"/>
                <a:t>relevant</a:t>
              </a:r>
              <a:endParaRPr lang="en-US" sz="2200" dirty="0"/>
            </a:p>
          </p:txBody>
        </p:sp>
      </p:grpSp>
      <p:pic>
        <p:nvPicPr>
          <p:cNvPr id="5" name="Graphic 4" descr="Badge Tick1">
            <a:extLst>
              <a:ext uri="{FF2B5EF4-FFF2-40B4-BE49-F238E27FC236}">
                <a16:creationId xmlns:a16="http://schemas.microsoft.com/office/drawing/2014/main" id="{5F316062-E5BD-4B5B-B486-A15315817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7794" y="2425083"/>
            <a:ext cx="779119" cy="779119"/>
          </a:xfrm>
          <a:prstGeom prst="rect">
            <a:avLst/>
          </a:prstGeom>
        </p:spPr>
      </p:pic>
      <p:pic>
        <p:nvPicPr>
          <p:cNvPr id="21" name="Graphic 20" descr="Badge Tick1">
            <a:extLst>
              <a:ext uri="{FF2B5EF4-FFF2-40B4-BE49-F238E27FC236}">
                <a16:creationId xmlns:a16="http://schemas.microsoft.com/office/drawing/2014/main" id="{CC769B83-EAA1-4038-8F8D-FF276FDB0D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81311" y="2436644"/>
            <a:ext cx="779119" cy="779119"/>
          </a:xfrm>
          <a:prstGeom prst="rect">
            <a:avLst/>
          </a:prstGeom>
        </p:spPr>
      </p:pic>
      <p:pic>
        <p:nvPicPr>
          <p:cNvPr id="22" name="Graphic 21" descr="Badge Tick1">
            <a:extLst>
              <a:ext uri="{FF2B5EF4-FFF2-40B4-BE49-F238E27FC236}">
                <a16:creationId xmlns:a16="http://schemas.microsoft.com/office/drawing/2014/main" id="{33E10B25-4AEB-4C3A-A1D8-A0E67A22E4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43549" y="4456354"/>
            <a:ext cx="779119" cy="77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4745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49" y="1380263"/>
            <a:ext cx="3604368" cy="1855389"/>
            <a:chOff x="1149291" y="1753237"/>
            <a:chExt cx="2080340" cy="1617913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27689" y="2097284"/>
              <a:ext cx="1523541" cy="92044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Look for potential </a:t>
              </a:r>
              <a:r>
                <a:rPr lang="en-US" sz="2200" b="1" dirty="0">
                  <a:solidFill>
                    <a:schemeClr val="bg1"/>
                  </a:solidFill>
                </a:rPr>
                <a:t>bias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47" y="3482030"/>
            <a:ext cx="3604368" cy="1755460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73990" y="3900687"/>
              <a:ext cx="1841317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Check credentials of the </a:t>
              </a:r>
              <a:r>
                <a:rPr lang="en-US" sz="2200" b="1" dirty="0"/>
                <a:t>author or organization</a:t>
              </a:r>
              <a:endParaRPr lang="en-US" sz="2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1" y="3480015"/>
            <a:ext cx="3604367" cy="1755458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43487" y="3949562"/>
              <a:ext cx="1457019" cy="97284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Research credibility of </a:t>
              </a:r>
              <a:r>
                <a:rPr lang="en-US" sz="2200" b="1" dirty="0">
                  <a:solidFill>
                    <a:schemeClr val="bg1"/>
                  </a:solidFill>
                </a:rPr>
                <a:t>material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396975"/>
            <a:ext cx="3604368" cy="1807227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72081" y="2091657"/>
              <a:ext cx="1999832" cy="9449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Make sure information is </a:t>
              </a:r>
              <a:r>
                <a:rPr lang="en-US" sz="2200" b="1" dirty="0"/>
                <a:t>relevant</a:t>
              </a:r>
              <a:endParaRPr lang="en-US" sz="2200" dirty="0"/>
            </a:p>
          </p:txBody>
        </p:sp>
      </p:grpSp>
      <p:pic>
        <p:nvPicPr>
          <p:cNvPr id="5" name="Graphic 4" descr="Badge Tick1">
            <a:extLst>
              <a:ext uri="{FF2B5EF4-FFF2-40B4-BE49-F238E27FC236}">
                <a16:creationId xmlns:a16="http://schemas.microsoft.com/office/drawing/2014/main" id="{5F316062-E5BD-4B5B-B486-A15315817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97794" y="2425083"/>
            <a:ext cx="779119" cy="779119"/>
          </a:xfrm>
          <a:prstGeom prst="rect">
            <a:avLst/>
          </a:prstGeom>
        </p:spPr>
      </p:pic>
      <p:pic>
        <p:nvPicPr>
          <p:cNvPr id="21" name="Graphic 20" descr="Badge Tick1">
            <a:extLst>
              <a:ext uri="{FF2B5EF4-FFF2-40B4-BE49-F238E27FC236}">
                <a16:creationId xmlns:a16="http://schemas.microsoft.com/office/drawing/2014/main" id="{CC769B83-EAA1-4038-8F8D-FF276FDB0D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81311" y="2436644"/>
            <a:ext cx="779119" cy="779119"/>
          </a:xfrm>
          <a:prstGeom prst="rect">
            <a:avLst/>
          </a:prstGeom>
        </p:spPr>
      </p:pic>
      <p:pic>
        <p:nvPicPr>
          <p:cNvPr id="22" name="Graphic 21" descr="Badge Tick1">
            <a:extLst>
              <a:ext uri="{FF2B5EF4-FFF2-40B4-BE49-F238E27FC236}">
                <a16:creationId xmlns:a16="http://schemas.microsoft.com/office/drawing/2014/main" id="{33E10B25-4AEB-4C3A-A1D8-A0E67A22E4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43549" y="4456354"/>
            <a:ext cx="779119" cy="77911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EA3CDC9-CD32-408B-B586-088D849C70E4}"/>
              </a:ext>
            </a:extLst>
          </p:cNvPr>
          <p:cNvSpPr/>
          <p:nvPr/>
        </p:nvSpPr>
        <p:spPr>
          <a:xfrm>
            <a:off x="2032367" y="3260441"/>
            <a:ext cx="4176301" cy="2273532"/>
          </a:xfrm>
          <a:prstGeom prst="ellips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56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Four Steps in Identifying a Credible Source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49" y="1380263"/>
            <a:ext cx="3604368" cy="1855389"/>
            <a:chOff x="1149291" y="1753237"/>
            <a:chExt cx="2080340" cy="1617913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27689" y="2097284"/>
              <a:ext cx="1523541" cy="92044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Look for potential </a:t>
              </a:r>
              <a:r>
                <a:rPr lang="en-US" sz="2200" b="1" dirty="0">
                  <a:solidFill>
                    <a:schemeClr val="bg1"/>
                  </a:solidFill>
                </a:rPr>
                <a:t>bias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47" y="3482030"/>
            <a:ext cx="3604368" cy="1755460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73990" y="3900687"/>
              <a:ext cx="1841317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Check credentials of the </a:t>
              </a:r>
              <a:r>
                <a:rPr lang="en-US" sz="2200" b="1" dirty="0"/>
                <a:t>author or organization</a:t>
              </a:r>
              <a:endParaRPr lang="en-US" sz="2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1" y="3480015"/>
            <a:ext cx="3604367" cy="1755458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43487" y="3949562"/>
              <a:ext cx="1457019" cy="97284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Research credibility of </a:t>
              </a:r>
              <a:r>
                <a:rPr lang="en-US" sz="2200" b="1" dirty="0">
                  <a:solidFill>
                    <a:schemeClr val="bg1"/>
                  </a:solidFill>
                </a:rPr>
                <a:t>material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396975"/>
            <a:ext cx="3604368" cy="1807227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72081" y="2091657"/>
              <a:ext cx="1999832" cy="9449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Make sure information is </a:t>
              </a:r>
              <a:r>
                <a:rPr lang="en-US" sz="2200" b="1" dirty="0"/>
                <a:t>relevant</a:t>
              </a:r>
              <a:endParaRPr lang="en-US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729F2D6-3FE8-4ACC-9C1D-02F242EB0FA5}"/>
              </a:ext>
            </a:extLst>
          </p:cNvPr>
          <p:cNvGrpSpPr/>
          <p:nvPr/>
        </p:nvGrpSpPr>
        <p:grpSpPr>
          <a:xfrm>
            <a:off x="2066923" y="2637307"/>
            <a:ext cx="8058154" cy="2917385"/>
            <a:chOff x="386917" y="1821206"/>
            <a:chExt cx="8344989" cy="319772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0313309-B55B-4893-B42E-04C19FEAF58A}"/>
                </a:ext>
              </a:extLst>
            </p:cNvPr>
            <p:cNvGrpSpPr/>
            <p:nvPr/>
          </p:nvGrpSpPr>
          <p:grpSpPr>
            <a:xfrm>
              <a:off x="386917" y="1821206"/>
              <a:ext cx="8344989" cy="3197722"/>
              <a:chOff x="386917" y="1821206"/>
              <a:chExt cx="8344989" cy="3197722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1BCAD6C-1F6B-44E3-86B8-59A375ECA8DB}"/>
                  </a:ext>
                </a:extLst>
              </p:cNvPr>
              <p:cNvSpPr/>
              <p:nvPr/>
            </p:nvSpPr>
            <p:spPr>
              <a:xfrm>
                <a:off x="386917" y="1821206"/>
                <a:ext cx="4121340" cy="3197721"/>
              </a:xfrm>
              <a:prstGeom prst="rect">
                <a:avLst/>
              </a:prstGeom>
              <a:noFill/>
              <a:ln w="57150">
                <a:solidFill>
                  <a:srgbClr val="2786B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62DDD86-5B60-426C-A041-AD0F6D75712C}"/>
                  </a:ext>
                </a:extLst>
              </p:cNvPr>
              <p:cNvSpPr/>
              <p:nvPr/>
            </p:nvSpPr>
            <p:spPr>
              <a:xfrm>
                <a:off x="4610566" y="1821206"/>
                <a:ext cx="4121340" cy="3197722"/>
              </a:xfrm>
              <a:prstGeom prst="rect">
                <a:avLst/>
              </a:prstGeom>
              <a:noFill/>
              <a:ln w="57150">
                <a:solidFill>
                  <a:srgbClr val="2786B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E08528C-C188-4963-96DE-6C884422FF24}"/>
                  </a:ext>
                </a:extLst>
              </p:cNvPr>
              <p:cNvSpPr/>
              <p:nvPr/>
            </p:nvSpPr>
            <p:spPr>
              <a:xfrm>
                <a:off x="4153624" y="2969324"/>
                <a:ext cx="811575" cy="841186"/>
              </a:xfrm>
              <a:prstGeom prst="ellipse">
                <a:avLst/>
              </a:prstGeom>
              <a:solidFill>
                <a:srgbClr val="F2E2D2"/>
              </a:solidFill>
              <a:ln w="76200">
                <a:solidFill>
                  <a:srgbClr val="2786B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AA6D51F-5E57-42D0-AF10-7EF4B978FDDC}"/>
                </a:ext>
              </a:extLst>
            </p:cNvPr>
            <p:cNvSpPr txBox="1"/>
            <p:nvPr/>
          </p:nvSpPr>
          <p:spPr>
            <a:xfrm>
              <a:off x="480245" y="2842204"/>
              <a:ext cx="3789302" cy="8272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Author’s Purpose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BB7EF6A-FEB0-4162-AA0C-42722978D89B}"/>
                </a:ext>
              </a:extLst>
            </p:cNvPr>
            <p:cNvSpPr txBox="1"/>
            <p:nvPr/>
          </p:nvSpPr>
          <p:spPr>
            <a:xfrm>
              <a:off x="5067507" y="2842204"/>
              <a:ext cx="3325552" cy="8272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Intent of Piece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7268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3324207"/>
            <a:ext cx="4618358" cy="1944608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097"/>
            </a:avLst>
          </a:prstGeom>
          <a:noFill/>
          <a:ln w="38100">
            <a:solidFill>
              <a:srgbClr val="2786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0669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Article meant to inform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948122" y="3324207"/>
            <a:ext cx="3288716" cy="1939424"/>
          </a:xfrm>
          <a:prstGeom prst="rect">
            <a:avLst/>
          </a:prstGeom>
          <a:noFill/>
          <a:ln w="38100">
            <a:solidFill>
              <a:srgbClr val="2786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9481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Endorse a product</a:t>
            </a:r>
          </a:p>
        </p:txBody>
      </p:sp>
    </p:spTree>
    <p:extLst>
      <p:ext uri="{BB962C8B-B14F-4D97-AF65-F5344CB8AC3E}">
        <p14:creationId xmlns:p14="http://schemas.microsoft.com/office/powerpoint/2010/main" val="2033981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3324207"/>
            <a:ext cx="3490598" cy="1944608"/>
          </a:xfrm>
          <a:prstGeom prst="rect">
            <a:avLst/>
          </a:prstGeom>
          <a:noFill/>
          <a:ln w="38100">
            <a:solidFill>
              <a:srgbClr val="2786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0669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Article meant to inform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948122" y="3324207"/>
            <a:ext cx="3288716" cy="1939424"/>
          </a:xfrm>
          <a:prstGeom prst="rect">
            <a:avLst/>
          </a:prstGeom>
          <a:noFill/>
          <a:ln w="38100">
            <a:solidFill>
              <a:srgbClr val="2786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948122" y="4063086"/>
            <a:ext cx="3288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Endorse a product</a:t>
            </a:r>
          </a:p>
        </p:txBody>
      </p:sp>
      <p:pic>
        <p:nvPicPr>
          <p:cNvPr id="13" name="Graphic 12" descr="Close">
            <a:extLst>
              <a:ext uri="{FF2B5EF4-FFF2-40B4-BE49-F238E27FC236}">
                <a16:creationId xmlns:a16="http://schemas.microsoft.com/office/drawing/2014/main" id="{8D86EC52-1DC1-4ED9-BA9B-56BB66EDB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39741" y="3836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162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2609644"/>
            <a:ext cx="3724278" cy="2659171"/>
          </a:xfrm>
          <a:prstGeom prst="upArrowCallout">
            <a:avLst/>
          </a:prstGeom>
          <a:noFill/>
          <a:ln w="38100">
            <a:solidFill>
              <a:srgbClr val="2786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172943" y="3752103"/>
            <a:ext cx="3288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Author associated with particular organization or agenda</a:t>
            </a:r>
          </a:p>
        </p:txBody>
      </p:sp>
    </p:spTree>
    <p:extLst>
      <p:ext uri="{BB962C8B-B14F-4D97-AF65-F5344CB8AC3E}">
        <p14:creationId xmlns:p14="http://schemas.microsoft.com/office/powerpoint/2010/main" val="1323801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6909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Person’s opinions or preferences</a:t>
              </a:r>
            </a:p>
          </p:txBody>
        </p:sp>
      </p:grp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CA1CAAB9-29A1-4451-A1EB-3CC1DC25D0F7}"/>
              </a:ext>
            </a:extLst>
          </p:cNvPr>
          <p:cNvSpPr/>
          <p:nvPr/>
        </p:nvSpPr>
        <p:spPr>
          <a:xfrm>
            <a:off x="1955162" y="2609644"/>
            <a:ext cx="3724278" cy="2659171"/>
          </a:xfrm>
          <a:prstGeom prst="upArrowCallout">
            <a:avLst/>
          </a:prstGeom>
          <a:noFill/>
          <a:ln w="38100">
            <a:solidFill>
              <a:srgbClr val="2786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ACDBA-3643-4C46-8A5B-287D7CF69C23}"/>
              </a:ext>
            </a:extLst>
          </p:cNvPr>
          <p:cNvSpPr txBox="1"/>
          <p:nvPr/>
        </p:nvSpPr>
        <p:spPr>
          <a:xfrm>
            <a:off x="2172943" y="3752103"/>
            <a:ext cx="3288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Author associated with particular organization or agenda</a:t>
            </a:r>
          </a:p>
        </p:txBody>
      </p:sp>
      <p:sp>
        <p:nvSpPr>
          <p:cNvPr id="6" name="Callout: Up Arrow 5">
            <a:extLst>
              <a:ext uri="{FF2B5EF4-FFF2-40B4-BE49-F238E27FC236}">
                <a16:creationId xmlns:a16="http://schemas.microsoft.com/office/drawing/2014/main" id="{DC514421-D2DA-4AD3-8349-2E82A528CB8C}"/>
              </a:ext>
            </a:extLst>
          </p:cNvPr>
          <p:cNvSpPr/>
          <p:nvPr/>
        </p:nvSpPr>
        <p:spPr>
          <a:xfrm>
            <a:off x="6512560" y="2604460"/>
            <a:ext cx="3724278" cy="2659171"/>
          </a:xfrm>
          <a:prstGeom prst="upArrowCallout">
            <a:avLst/>
          </a:prstGeom>
          <a:noFill/>
          <a:ln w="38100">
            <a:solidFill>
              <a:srgbClr val="2786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8A4270-A1C1-43A9-9A56-7B3E052038F5}"/>
              </a:ext>
            </a:extLst>
          </p:cNvPr>
          <p:cNvSpPr txBox="1"/>
          <p:nvPr/>
        </p:nvSpPr>
        <p:spPr>
          <a:xfrm>
            <a:off x="6730341" y="3936768"/>
            <a:ext cx="3288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Extremely positive or negative language</a:t>
            </a:r>
          </a:p>
        </p:txBody>
      </p:sp>
    </p:spTree>
    <p:extLst>
      <p:ext uri="{BB962C8B-B14F-4D97-AF65-F5344CB8AC3E}">
        <p14:creationId xmlns:p14="http://schemas.microsoft.com/office/powerpoint/2010/main" val="1478884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315</Words>
  <Application>Microsoft Office PowerPoint</Application>
  <PresentationFormat>Widescreen</PresentationFormat>
  <Paragraphs>120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14</cp:revision>
  <dcterms:created xsi:type="dcterms:W3CDTF">2017-06-16T13:06:21Z</dcterms:created>
  <dcterms:modified xsi:type="dcterms:W3CDTF">2020-08-24T13:53:55Z</dcterms:modified>
</cp:coreProperties>
</file>